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23"/>
  </p:notesMasterIdLst>
  <p:sldIdLst>
    <p:sldId id="259" r:id="rId2"/>
    <p:sldId id="274" r:id="rId3"/>
    <p:sldId id="282" r:id="rId4"/>
    <p:sldId id="262" r:id="rId5"/>
    <p:sldId id="280" r:id="rId6"/>
    <p:sldId id="263" r:id="rId7"/>
    <p:sldId id="288" r:id="rId8"/>
    <p:sldId id="270" r:id="rId9"/>
    <p:sldId id="287" r:id="rId10"/>
    <p:sldId id="271" r:id="rId11"/>
    <p:sldId id="279" r:id="rId12"/>
    <p:sldId id="269" r:id="rId13"/>
    <p:sldId id="276" r:id="rId14"/>
    <p:sldId id="281" r:id="rId15"/>
    <p:sldId id="277" r:id="rId16"/>
    <p:sldId id="289" r:id="rId17"/>
    <p:sldId id="283" r:id="rId18"/>
    <p:sldId id="278" r:id="rId19"/>
    <p:sldId id="284" r:id="rId20"/>
    <p:sldId id="290" r:id="rId21"/>
    <p:sldId id="28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7"/>
    <p:restoredTop sz="95135"/>
  </p:normalViewPr>
  <p:slideViewPr>
    <p:cSldViewPr snapToGrid="0" snapToObjects="1">
      <p:cViewPr>
        <p:scale>
          <a:sx n="86" d="100"/>
          <a:sy n="86" d="100"/>
        </p:scale>
        <p:origin x="104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6DCC4-1DA9-B042-88F0-1D3E27FB8E19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8D66E-F0B8-7D4D-B218-A1B47C10F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3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D66E-F0B8-7D4D-B218-A1B47C10F0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50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D66E-F0B8-7D4D-B218-A1B47C10F0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42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D66E-F0B8-7D4D-B218-A1B47C10F0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65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D66E-F0B8-7D4D-B218-A1B47C10F0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45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D66E-F0B8-7D4D-B218-A1B47C10F0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34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D66E-F0B8-7D4D-B218-A1B47C10F0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16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42F8-63D6-9548-A8B0-D0165BB50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0B022-1583-5E4F-BFEC-2F76873C2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78EBB-D5E4-7C45-BE20-9B335849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9957-D931-B249-ACF1-FE02B30320EA}" type="datetime1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F9DF8-5BD5-6B41-8452-58A02EA2B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B34A0-5D3A-3546-8F1E-4E404BBB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62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73A66-462E-4E43-B5FA-5EE12E10D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07896-6BDD-D640-8B90-9B0126B6B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FB5C5-7190-BD4F-96FA-7182EBE45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79672-5948-F747-85E1-E0F771793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5038-5C40-244B-8BF2-5E608BE3F9B3}" type="datetime1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C7A21-50DE-C24C-A52A-BFBA17759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AE028-640A-A940-8534-96CC56060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3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B391-F60B-F346-8D24-554678972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E24BF6-2BB5-BF4E-AC03-C893635EB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6744E-DEFB-BD42-8BB9-A264A45E3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87633-0131-CA49-934D-3330373EA7F8}" type="datetime1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5EB54-3FCE-204E-AA3B-3C4154E4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23B0F-6006-4245-B669-2B76BC7B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1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8D1F74-F207-1F49-A39A-9596693858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E8A1FD-3AEF-094C-A055-27C2CB072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E72CD-DA64-7047-8CC4-18D6D5C9F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D8EA4-D7B4-9342-9BE8-05F0D1818855}" type="datetime1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172CB-E99F-5F4F-A067-AEDBD4F2F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130BE-9A46-1246-A581-FA62897F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7F16C-0A4F-C74F-9B1D-93BE34963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C4659-3DBA-E042-A217-29C838408020}" type="datetime1">
              <a:rPr lang="en-US" smtClean="0"/>
              <a:t>1/20/20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47B15-9CB5-4248-95A0-ACBCD92B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0D8D6D-A019-9445-AC69-5950885E9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8557"/>
          </a:xfrm>
        </p:spPr>
        <p:txBody>
          <a:bodyPr/>
          <a:lstStyle>
            <a:lvl1pPr algn="ctr">
              <a:defRPr b="1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1DBE2-5467-B146-A3BE-C44B73D0A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58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80057-CCDD-A34F-A666-BF62EDC58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93933-4255-174B-B57D-921C5502433F}" type="datetime1">
              <a:rPr lang="en-US" smtClean="0"/>
              <a:t>1/20/20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647B9-9D0C-AF4D-8529-7E55A9AD7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640D5-2F0B-7D41-94A5-EC7A6B27F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76106-D795-0E47-A2C3-5FF984A1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8557"/>
          </a:xfrm>
        </p:spPr>
        <p:txBody>
          <a:bodyPr/>
          <a:lstStyle>
            <a:lvl1pPr algn="ctr">
              <a:defRPr b="1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324686-06BF-2647-8348-D233D8606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53EF9E-0EB9-254D-A3E2-FDFCB3AD4063}"/>
              </a:ext>
            </a:extLst>
          </p:cNvPr>
          <p:cNvCxnSpPr/>
          <p:nvPr userDrawn="1"/>
        </p:nvCxnSpPr>
        <p:spPr>
          <a:xfrm>
            <a:off x="838200" y="1448641"/>
            <a:ext cx="1051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11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83216-926A-C047-A77A-ED44CDCCE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B31B4-73EE-934F-952F-C1A4023E2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6ECD8-70CA-4A45-8C27-8EF500A7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F9B0-A1F6-2F40-8FE8-CEB95CBFF749}" type="datetime1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3B52B-41B3-4C47-9790-024296FA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C4FFC-3D2A-E943-AE0D-D70A2296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3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ADEC-0A1F-694C-BADC-D9CB9168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21372-23CA-784F-AB14-52B857341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E1412-726D-CD4E-8846-1376122A9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5C21F-089C-6344-BC20-2A8933F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A01C-355A-8349-95B5-7FBB80001974}" type="datetime1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20FED-0B87-6044-8377-1460CF091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3FA6-DFC9-8F41-AA48-9B3A51DF2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FFABF-B761-AB4F-A065-BEF5F32C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E9C4B-3878-284B-8D88-8EDA4F6E1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F290B8-F30B-A44F-BA06-429F1137D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0D10B-6FB4-B147-89A6-16851EA8D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587DE-A290-8B46-A20B-99F1192CD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419010-F3AA-4C4F-9759-A29DB4CF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409D-8E3F-BD4B-B1E9-F9033872D590}" type="datetime1">
              <a:rPr lang="en-US" smtClean="0"/>
              <a:t>1/20/20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F77BAC-22B3-D74C-AAB3-C1762D7AB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1CCFD0-3503-5842-94C2-7583F2531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6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E399-7F5E-394F-970B-068C0719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E7CC3-A516-5642-B5DA-92FABEDAA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00B71-C73C-6741-9F4B-1C0DA9048504}" type="datetime1">
              <a:rPr lang="en-US" smtClean="0"/>
              <a:t>1/20/20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1840F-AF5B-BA43-B520-A9214C884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19288-F5C1-B64D-AA94-9624F8E2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85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886FEB-C847-014B-9317-92B8684DB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8C8B-BFF6-3F46-A6C9-7B797AA88035}" type="datetime1">
              <a:rPr lang="en-US" smtClean="0"/>
              <a:t>1/20/20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2B8583-0EDE-3C45-897F-C4FA71524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0AFC2-CD7C-434B-AE0D-02DE62D1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45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0E918-8443-2C49-A394-B703CE8F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46C84-9EE1-E446-87DE-0EF8003B5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8277E-9DDA-6145-AF5E-EF72906C3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FFC22-EBA0-AF4E-9AF3-23F4BEA1F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F5EA-9918-7B43-B069-71A95F1BC786}" type="datetime1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A0C5A-4E84-E246-AD2B-9A6271AE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2C38E-95C8-8B4B-927B-0B44C320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9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514F23-C51E-BD44-B8B8-ED54CD7D4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F1DCB-42F0-5845-880A-75420FC10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CE6AD-4AFB-EB44-A131-852592518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0E7C6-61A5-A249-A3A9-CF572A56EE4F}" type="datetime1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C7905-B4A5-6641-9DF8-6E4BA91E0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SMART SOLUTIONS SEMESTER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DB01B-1168-F14B-A7E7-7E97241B0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4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tiff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B54241-2AB6-C14A-B93A-1C3F3DB635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6845" r="4730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69DA36FC-E74B-C94B-A7C6-2404EBF73C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533"/>
          <a:stretch/>
        </p:blipFill>
        <p:spPr>
          <a:xfrm>
            <a:off x="11441392" y="5615215"/>
            <a:ext cx="750608" cy="11212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6C7552-CAEF-8C4B-A70B-52E644123ADF}"/>
              </a:ext>
            </a:extLst>
          </p:cNvPr>
          <p:cNvSpPr/>
          <p:nvPr/>
        </p:nvSpPr>
        <p:spPr>
          <a:xfrm>
            <a:off x="4508820" y="874781"/>
            <a:ext cx="5103628" cy="4740434"/>
          </a:xfrm>
          <a:prstGeom prst="rect">
            <a:avLst/>
          </a:prstGeom>
          <a:solidFill>
            <a:srgbClr val="000000">
              <a:alpha val="5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DBE3AD-B928-2043-BCF8-570363DC719D}"/>
              </a:ext>
            </a:extLst>
          </p:cNvPr>
          <p:cNvSpPr txBox="1"/>
          <p:nvPr/>
        </p:nvSpPr>
        <p:spPr>
          <a:xfrm>
            <a:off x="-2579552" y="3013283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SMART SOLUTIONS SEMESTER</a:t>
            </a:r>
            <a:endParaRPr lang="en-US" sz="2000" dirty="0"/>
          </a:p>
          <a:p>
            <a:pPr algn="ctr"/>
            <a:r>
              <a:rPr lang="en-US" dirty="0"/>
              <a:t>Testing device membrane fabrics for motorcycling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1D99DA-2589-2949-9546-A68FF86A91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0" r="79036" b="18652"/>
          <a:stretch/>
        </p:blipFill>
        <p:spPr>
          <a:xfrm>
            <a:off x="579673" y="5105501"/>
            <a:ext cx="1159349" cy="11557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D6D9DD-2547-BC4A-BEE2-6E466BF671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019" t="25403" b="55545"/>
          <a:stretch/>
        </p:blipFill>
        <p:spPr>
          <a:xfrm>
            <a:off x="147672" y="6363256"/>
            <a:ext cx="2023353" cy="31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705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refrigerator, table, sitting&#10;&#10;Description automatically generated">
            <a:extLst>
              <a:ext uri="{FF2B5EF4-FFF2-40B4-BE49-F238E27FC236}">
                <a16:creationId xmlns:a16="http://schemas.microsoft.com/office/drawing/2014/main" id="{4FB2F62A-6336-6C40-B4D8-231ADAFA4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80" r="13746"/>
          <a:stretch/>
        </p:blipFill>
        <p:spPr>
          <a:xfrm rot="5400000">
            <a:off x="149422" y="3092545"/>
            <a:ext cx="3616034" cy="3914879"/>
          </a:xfrm>
          <a:prstGeom prst="rect">
            <a:avLst/>
          </a:prstGeom>
        </p:spPr>
      </p:pic>
      <p:pic>
        <p:nvPicPr>
          <p:cNvPr id="9" name="Picture 8" descr="A picture containing indoor, sitting, stainless, white&#10;&#10;Description automatically generated">
            <a:extLst>
              <a:ext uri="{FF2B5EF4-FFF2-40B4-BE49-F238E27FC236}">
                <a16:creationId xmlns:a16="http://schemas.microsoft.com/office/drawing/2014/main" id="{3EB8AC55-279D-1E41-AF85-86C966B622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19" r="22006"/>
          <a:stretch/>
        </p:blipFill>
        <p:spPr>
          <a:xfrm rot="5400000">
            <a:off x="133966" y="-133968"/>
            <a:ext cx="3241968" cy="3509901"/>
          </a:xfrm>
          <a:prstGeom prst="rect">
            <a:avLst/>
          </a:prstGeom>
        </p:spPr>
      </p:pic>
      <p:sp>
        <p:nvSpPr>
          <p:cNvPr id="15" name="Title 2">
            <a:extLst>
              <a:ext uri="{FF2B5EF4-FFF2-40B4-BE49-F238E27FC236}">
                <a16:creationId xmlns:a16="http://schemas.microsoft.com/office/drawing/2014/main" id="{72B311C6-00BD-4442-82D8-AEC669349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439" y="4191427"/>
            <a:ext cx="10515600" cy="858557"/>
          </a:xfrm>
        </p:spPr>
        <p:txBody>
          <a:bodyPr/>
          <a:lstStyle/>
          <a:p>
            <a:r>
              <a:rPr lang="en-NL" dirty="0"/>
              <a:t>PROTOTYPE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1F6BF9-8A4D-1446-B420-52A91A4EB0FE}"/>
              </a:ext>
            </a:extLst>
          </p:cNvPr>
          <p:cNvSpPr/>
          <p:nvPr/>
        </p:nvSpPr>
        <p:spPr>
          <a:xfrm>
            <a:off x="7138844" y="1419491"/>
            <a:ext cx="3693150" cy="3553940"/>
          </a:xfrm>
          <a:prstGeom prst="rect">
            <a:avLst/>
          </a:prstGeom>
          <a:solidFill>
            <a:schemeClr val="tx1">
              <a:alpha val="52157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8511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FE9E6769-AC16-8B42-8004-D2608753948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662" y="2091736"/>
            <a:ext cx="2438400" cy="2226346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picture containing person, indoor, man, tool&#10;&#10;Description automatically generated">
            <a:extLst>
              <a:ext uri="{FF2B5EF4-FFF2-40B4-BE49-F238E27FC236}">
                <a16:creationId xmlns:a16="http://schemas.microsoft.com/office/drawing/2014/main" id="{38703385-693E-2843-98E9-AACF1BB546A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205" y="688731"/>
            <a:ext cx="2886076" cy="2798109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icture containing indoor, kitchenware, kitchen&#10;&#10;Description automatically generated">
            <a:extLst>
              <a:ext uri="{FF2B5EF4-FFF2-40B4-BE49-F238E27FC236}">
                <a16:creationId xmlns:a16="http://schemas.microsoft.com/office/drawing/2014/main" id="{BA5FA555-083E-9448-8036-F57AC6E258A9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73"/>
          <a:stretch/>
        </p:blipFill>
        <p:spPr bwMode="auto">
          <a:xfrm>
            <a:off x="8555003" y="3608972"/>
            <a:ext cx="2079656" cy="1900681"/>
          </a:xfrm>
          <a:prstGeom prst="ellipse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itle 2">
            <a:extLst>
              <a:ext uri="{FF2B5EF4-FFF2-40B4-BE49-F238E27FC236}">
                <a16:creationId xmlns:a16="http://schemas.microsoft.com/office/drawing/2014/main" id="{421BBB8D-DC51-F14D-B080-9251DF2CB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3697" y="4114874"/>
            <a:ext cx="10515600" cy="858557"/>
          </a:xfrm>
        </p:spPr>
        <p:txBody>
          <a:bodyPr/>
          <a:lstStyle/>
          <a:p>
            <a:r>
              <a:rPr lang="en-NL" dirty="0"/>
              <a:t>MANUFACTURE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1C18E3-0BE2-5247-A417-CB5BFF89DDB9}"/>
              </a:ext>
            </a:extLst>
          </p:cNvPr>
          <p:cNvSpPr/>
          <p:nvPr/>
        </p:nvSpPr>
        <p:spPr>
          <a:xfrm>
            <a:off x="460953" y="1543614"/>
            <a:ext cx="3693150" cy="3553940"/>
          </a:xfrm>
          <a:prstGeom prst="rect">
            <a:avLst/>
          </a:prstGeom>
          <a:solidFill>
            <a:schemeClr val="tx1">
              <a:alpha val="52157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81310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DB88AD-FBB6-FC4B-BA02-F46DCAB0F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26" b="12917"/>
          <a:stretch/>
        </p:blipFill>
        <p:spPr>
          <a:xfrm>
            <a:off x="6096000" y="1118839"/>
            <a:ext cx="4388696" cy="46203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309008C-5E71-1541-A2D2-CD8C48EBEF9A}"/>
              </a:ext>
            </a:extLst>
          </p:cNvPr>
          <p:cNvSpPr/>
          <p:nvPr/>
        </p:nvSpPr>
        <p:spPr>
          <a:xfrm>
            <a:off x="0" y="-6928"/>
            <a:ext cx="4087091" cy="6851073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D60B2-F9E5-B34A-8913-D5594A22D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65" y="415636"/>
            <a:ext cx="3893127" cy="1132481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HERAEUS B 5028</a:t>
            </a:r>
            <a:r>
              <a:rPr lang="en-NL" dirty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89754-9C30-4040-9CE4-8D6D67F6301E}"/>
              </a:ext>
            </a:extLst>
          </p:cNvPr>
          <p:cNvSpPr txBox="1"/>
          <p:nvPr/>
        </p:nvSpPr>
        <p:spPr>
          <a:xfrm>
            <a:off x="304800" y="2092036"/>
            <a:ext cx="342207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230 V</a:t>
            </a:r>
            <a:endParaRPr lang="en-NL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50-60 Hz</a:t>
            </a:r>
            <a:endParaRPr lang="en-NL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0.29 kW</a:t>
            </a:r>
            <a:endParaRPr lang="en-NL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30 liters</a:t>
            </a:r>
            <a:endParaRPr lang="en-NL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10o C - 70o C</a:t>
            </a:r>
            <a:endParaRPr lang="en-NL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Built-in thermometer</a:t>
            </a:r>
            <a:endParaRPr lang="en-NL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Smooth regulation</a:t>
            </a:r>
            <a:endParaRPr lang="en-NL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29 kgs</a:t>
            </a:r>
            <a:endParaRPr lang="en-NL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Inside: 28 x 33 x 35 cm</a:t>
            </a:r>
            <a:endParaRPr lang="en-NL" dirty="0">
              <a:solidFill>
                <a:schemeClr val="bg1"/>
              </a:solidFill>
            </a:endParaRPr>
          </a:p>
          <a:p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68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A84A22-5959-4249-A02D-8DEF22551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1291" y="3283950"/>
            <a:ext cx="10515600" cy="858557"/>
          </a:xfrm>
        </p:spPr>
        <p:txBody>
          <a:bodyPr>
            <a:normAutofit/>
          </a:bodyPr>
          <a:lstStyle/>
          <a:p>
            <a:pPr algn="l"/>
            <a:r>
              <a:rPr lang="en-NL" sz="4000" dirty="0"/>
              <a:t>SOFTWARE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43413B-BD5D-7340-B3CD-32DA27D4ED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78" b="21441"/>
          <a:stretch/>
        </p:blipFill>
        <p:spPr>
          <a:xfrm>
            <a:off x="-30806" y="1537855"/>
            <a:ext cx="7347285" cy="41425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0773F2-77D2-BC4C-B64C-046C080054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2213" t="11023" r="4078" b="30963"/>
          <a:stretch/>
        </p:blipFill>
        <p:spPr>
          <a:xfrm>
            <a:off x="1214906" y="2105860"/>
            <a:ext cx="4919770" cy="274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32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154376-9149-D844-A6B9-C481DB7E1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8963892" cy="69096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2BC224-CBD0-E040-92EA-DC7340C97901}"/>
              </a:ext>
            </a:extLst>
          </p:cNvPr>
          <p:cNvSpPr/>
          <p:nvPr/>
        </p:nvSpPr>
        <p:spPr>
          <a:xfrm>
            <a:off x="8679051" y="0"/>
            <a:ext cx="3512949" cy="68580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2D87169-0736-CE41-86B2-DADF9C4BBD67}"/>
              </a:ext>
            </a:extLst>
          </p:cNvPr>
          <p:cNvSpPr txBox="1">
            <a:spLocks/>
          </p:cNvSpPr>
          <p:nvPr/>
        </p:nvSpPr>
        <p:spPr>
          <a:xfrm>
            <a:off x="9546692" y="4238019"/>
            <a:ext cx="3553730" cy="165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11500" b="1" dirty="0">
                <a:solidFill>
                  <a:schemeClr val="bg1"/>
                </a:solidFill>
              </a:rPr>
              <a:t>03.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5812F-FDC0-BD4D-9363-162FF1FEEE0C}"/>
              </a:ext>
            </a:extLst>
          </p:cNvPr>
          <p:cNvSpPr/>
          <p:nvPr/>
        </p:nvSpPr>
        <p:spPr>
          <a:xfrm>
            <a:off x="4366133" y="1509747"/>
            <a:ext cx="3693150" cy="3553940"/>
          </a:xfrm>
          <a:prstGeom prst="rect">
            <a:avLst/>
          </a:prstGeom>
          <a:solidFill>
            <a:srgbClr val="000000">
              <a:alpha val="5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F55C8AB-37D9-D547-AB85-9669AD03EC82}"/>
              </a:ext>
            </a:extLst>
          </p:cNvPr>
          <p:cNvSpPr txBox="1">
            <a:spLocks/>
          </p:cNvSpPr>
          <p:nvPr/>
        </p:nvSpPr>
        <p:spPr>
          <a:xfrm>
            <a:off x="4366133" y="4238019"/>
            <a:ext cx="3553730" cy="10027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NL" dirty="0">
                <a:solidFill>
                  <a:schemeClr val="bg1"/>
                </a:solidFill>
              </a:rPr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2945378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mirror&#10;&#10;Description automatically generated">
            <a:extLst>
              <a:ext uri="{FF2B5EF4-FFF2-40B4-BE49-F238E27FC236}">
                <a16:creationId xmlns:a16="http://schemas.microsoft.com/office/drawing/2014/main" id="{2514E9B8-58A5-2F49-8B5C-526AEA07F31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1" r="5508" b="19682"/>
          <a:stretch/>
        </p:blipFill>
        <p:spPr bwMode="auto">
          <a:xfrm rot="5400000">
            <a:off x="8864609" y="614406"/>
            <a:ext cx="2477462" cy="2666826"/>
          </a:xfrm>
          <a:prstGeom prst="ellipse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icture containing indoor&#10;&#10;Description automatically generated">
            <a:extLst>
              <a:ext uri="{FF2B5EF4-FFF2-40B4-BE49-F238E27FC236}">
                <a16:creationId xmlns:a16="http://schemas.microsoft.com/office/drawing/2014/main" id="{456BD79C-F0C4-524B-AFC4-2DF57B0723B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99" t="10283" r="5131" b="20870"/>
          <a:stretch/>
        </p:blipFill>
        <p:spPr bwMode="auto">
          <a:xfrm rot="5400000">
            <a:off x="6825898" y="2301803"/>
            <a:ext cx="2120816" cy="2181918"/>
          </a:xfrm>
          <a:prstGeom prst="ellipse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4386D8-5ABB-C442-82F4-EB9385042B97}"/>
              </a:ext>
            </a:extLst>
          </p:cNvPr>
          <p:cNvSpPr/>
          <p:nvPr/>
        </p:nvSpPr>
        <p:spPr>
          <a:xfrm>
            <a:off x="460953" y="1543614"/>
            <a:ext cx="3693150" cy="3553940"/>
          </a:xfrm>
          <a:prstGeom prst="rect">
            <a:avLst/>
          </a:prstGeom>
          <a:solidFill>
            <a:schemeClr val="tx1">
              <a:alpha val="52157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7A632191-51FA-884D-8A1A-44044B3FB686}"/>
              </a:ext>
            </a:extLst>
          </p:cNvPr>
          <p:cNvSpPr txBox="1">
            <a:spLocks/>
          </p:cNvSpPr>
          <p:nvPr/>
        </p:nvSpPr>
        <p:spPr>
          <a:xfrm>
            <a:off x="-1103697" y="4114874"/>
            <a:ext cx="10515600" cy="858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NL" dirty="0"/>
              <a:t>CHEMICAL LAB</a:t>
            </a:r>
          </a:p>
        </p:txBody>
      </p:sp>
      <p:pic>
        <p:nvPicPr>
          <p:cNvPr id="13" name="Picture 12" descr="A close up of a window&#10;&#10;Description automatically generated">
            <a:extLst>
              <a:ext uri="{FF2B5EF4-FFF2-40B4-BE49-F238E27FC236}">
                <a16:creationId xmlns:a16="http://schemas.microsoft.com/office/drawing/2014/main" id="{650AE0CE-13B1-A744-96E3-21428392429B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6" r="8231" b="13125"/>
          <a:stretch/>
        </p:blipFill>
        <p:spPr bwMode="auto">
          <a:xfrm rot="5400000">
            <a:off x="9160192" y="3395937"/>
            <a:ext cx="1484630" cy="1478280"/>
          </a:xfrm>
          <a:prstGeom prst="ellipse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10444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704C1E6-EFE5-5944-87FE-453F81DE4DDA}"/>
              </a:ext>
            </a:extLst>
          </p:cNvPr>
          <p:cNvSpPr/>
          <p:nvPr/>
        </p:nvSpPr>
        <p:spPr>
          <a:xfrm>
            <a:off x="300390" y="1012609"/>
            <a:ext cx="3693150" cy="4750881"/>
          </a:xfrm>
          <a:prstGeom prst="rect">
            <a:avLst/>
          </a:prstGeom>
          <a:solidFill>
            <a:schemeClr val="tx1">
              <a:alpha val="52157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08C6E485-A103-4943-93EF-A59D5B24E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991" y="3499615"/>
            <a:ext cx="7634941" cy="1521603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50BB060-1082-1140-8430-56C9C6930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991" y="1116535"/>
            <a:ext cx="3912274" cy="2124088"/>
          </a:xfrm>
          <a:prstGeom prst="rect">
            <a:avLst/>
          </a:prstGeom>
        </p:spPr>
      </p:pic>
      <p:pic>
        <p:nvPicPr>
          <p:cNvPr id="10" name="Picture 9" descr="A picture containing indoor, refrigerator, sitting, open&#10;&#10;Description automatically generated">
            <a:extLst>
              <a:ext uri="{FF2B5EF4-FFF2-40B4-BE49-F238E27FC236}">
                <a16:creationId xmlns:a16="http://schemas.microsoft.com/office/drawing/2014/main" id="{7F4F4F74-AFB4-7140-85D7-F885F0763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05220" y="1600056"/>
            <a:ext cx="4079276" cy="3059457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554782DC-D009-854A-9C27-3233BE694A03}"/>
              </a:ext>
            </a:extLst>
          </p:cNvPr>
          <p:cNvSpPr txBox="1">
            <a:spLocks/>
          </p:cNvSpPr>
          <p:nvPr/>
        </p:nvSpPr>
        <p:spPr>
          <a:xfrm>
            <a:off x="-96982" y="5316238"/>
            <a:ext cx="10515600" cy="858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venir Book" panose="02000503020000020003" pitchFamily="2" charset="0"/>
                <a:ea typeface="+mj-ea"/>
                <a:cs typeface="+mj-cs"/>
              </a:defRPr>
            </a:lvl1pPr>
          </a:lstStyle>
          <a:p>
            <a:r>
              <a:rPr lang="en-NL" sz="4000" dirty="0"/>
              <a:t>TESTING PROTOTYPE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2E6DFD-C96D-8C48-B819-198DFA7A88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9578178" y="955773"/>
            <a:ext cx="1680881" cy="224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75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A42C2C-FE45-944A-AEE5-FAB94B29F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775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2BC224-CBD0-E040-92EA-DC7340C97901}"/>
              </a:ext>
            </a:extLst>
          </p:cNvPr>
          <p:cNvSpPr/>
          <p:nvPr/>
        </p:nvSpPr>
        <p:spPr>
          <a:xfrm>
            <a:off x="8679051" y="0"/>
            <a:ext cx="3512949" cy="68580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2D87169-0736-CE41-86B2-DADF9C4BBD67}"/>
              </a:ext>
            </a:extLst>
          </p:cNvPr>
          <p:cNvSpPr txBox="1">
            <a:spLocks/>
          </p:cNvSpPr>
          <p:nvPr/>
        </p:nvSpPr>
        <p:spPr>
          <a:xfrm>
            <a:off x="9546692" y="4238019"/>
            <a:ext cx="3553730" cy="165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11500" b="1" dirty="0">
                <a:solidFill>
                  <a:schemeClr val="bg1"/>
                </a:solidFill>
              </a:rPr>
              <a:t>04.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5812F-FDC0-BD4D-9363-162FF1FEEE0C}"/>
              </a:ext>
            </a:extLst>
          </p:cNvPr>
          <p:cNvSpPr/>
          <p:nvPr/>
        </p:nvSpPr>
        <p:spPr>
          <a:xfrm>
            <a:off x="4366133" y="1509747"/>
            <a:ext cx="3693150" cy="3553940"/>
          </a:xfrm>
          <a:prstGeom prst="rect">
            <a:avLst/>
          </a:prstGeom>
          <a:solidFill>
            <a:srgbClr val="000000">
              <a:alpha val="5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F55C8AB-37D9-D547-AB85-9669AD03EC82}"/>
              </a:ext>
            </a:extLst>
          </p:cNvPr>
          <p:cNvSpPr txBox="1">
            <a:spLocks/>
          </p:cNvSpPr>
          <p:nvPr/>
        </p:nvSpPr>
        <p:spPr>
          <a:xfrm>
            <a:off x="4366133" y="4238019"/>
            <a:ext cx="3553730" cy="10027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NL" dirty="0">
                <a:solidFill>
                  <a:schemeClr val="bg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63549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small, sitting, open&#10;&#10;Description automatically generated">
            <a:extLst>
              <a:ext uri="{FF2B5EF4-FFF2-40B4-BE49-F238E27FC236}">
                <a16:creationId xmlns:a16="http://schemas.microsoft.com/office/drawing/2014/main" id="{A3998F90-7C30-5A43-98A6-6D65167A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938" y="3877033"/>
            <a:ext cx="3127869" cy="2345902"/>
          </a:xfrm>
          <a:prstGeom prst="rect">
            <a:avLst/>
          </a:prstGeom>
        </p:spPr>
      </p:pic>
      <p:pic>
        <p:nvPicPr>
          <p:cNvPr id="7" name="Content Placeholder 6" descr="A circuit board&#10;&#10;Description automatically generated">
            <a:extLst>
              <a:ext uri="{FF2B5EF4-FFF2-40B4-BE49-F238E27FC236}">
                <a16:creationId xmlns:a16="http://schemas.microsoft.com/office/drawing/2014/main" id="{FDB6A49B-49AE-3440-8800-13AEBA1023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2561" y="352937"/>
            <a:ext cx="2737054" cy="3287753"/>
          </a:xfrm>
          <a:prstGeom prst="rect">
            <a:avLst/>
          </a:prstGeom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5726F376-010F-BD46-A341-9D0CDAF9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439" y="4191427"/>
            <a:ext cx="10515600" cy="858557"/>
          </a:xfrm>
        </p:spPr>
        <p:txBody>
          <a:bodyPr/>
          <a:lstStyle/>
          <a:p>
            <a:r>
              <a:rPr lang="en-NL" dirty="0"/>
              <a:t>FINAL PROTOTYPE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0C22CD-9896-1846-9552-D7D325BFC7DD}"/>
              </a:ext>
            </a:extLst>
          </p:cNvPr>
          <p:cNvSpPr/>
          <p:nvPr/>
        </p:nvSpPr>
        <p:spPr>
          <a:xfrm>
            <a:off x="7138844" y="1419491"/>
            <a:ext cx="3693150" cy="3553940"/>
          </a:xfrm>
          <a:prstGeom prst="rect">
            <a:avLst/>
          </a:prstGeom>
          <a:solidFill>
            <a:schemeClr val="tx1">
              <a:alpha val="52157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83306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5138341-091E-EA45-8D21-8F815E84C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775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2BC224-CBD0-E040-92EA-DC7340C97901}"/>
              </a:ext>
            </a:extLst>
          </p:cNvPr>
          <p:cNvSpPr/>
          <p:nvPr/>
        </p:nvSpPr>
        <p:spPr>
          <a:xfrm>
            <a:off x="8679051" y="0"/>
            <a:ext cx="3512949" cy="68580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2D87169-0736-CE41-86B2-DADF9C4BBD67}"/>
              </a:ext>
            </a:extLst>
          </p:cNvPr>
          <p:cNvSpPr txBox="1">
            <a:spLocks/>
          </p:cNvSpPr>
          <p:nvPr/>
        </p:nvSpPr>
        <p:spPr>
          <a:xfrm>
            <a:off x="9546692" y="4238019"/>
            <a:ext cx="3553730" cy="165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11500" b="1" dirty="0">
                <a:solidFill>
                  <a:schemeClr val="bg1"/>
                </a:solidFill>
              </a:rPr>
              <a:t>05.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5812F-FDC0-BD4D-9363-162FF1FEEE0C}"/>
              </a:ext>
            </a:extLst>
          </p:cNvPr>
          <p:cNvSpPr/>
          <p:nvPr/>
        </p:nvSpPr>
        <p:spPr>
          <a:xfrm>
            <a:off x="4366133" y="1509747"/>
            <a:ext cx="3693150" cy="3553940"/>
          </a:xfrm>
          <a:prstGeom prst="rect">
            <a:avLst/>
          </a:prstGeom>
          <a:solidFill>
            <a:srgbClr val="000000">
              <a:alpha val="5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F55C8AB-37D9-D547-AB85-9669AD03EC82}"/>
              </a:ext>
            </a:extLst>
          </p:cNvPr>
          <p:cNvSpPr txBox="1">
            <a:spLocks/>
          </p:cNvSpPr>
          <p:nvPr/>
        </p:nvSpPr>
        <p:spPr>
          <a:xfrm>
            <a:off x="4366133" y="4238019"/>
            <a:ext cx="3553730" cy="10027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NL" dirty="0">
                <a:solidFill>
                  <a:schemeClr val="bg1"/>
                </a:solidFill>
              </a:rPr>
              <a:t>MANUAL</a:t>
            </a:r>
          </a:p>
        </p:txBody>
      </p:sp>
    </p:spTree>
    <p:extLst>
      <p:ext uri="{BB962C8B-B14F-4D97-AF65-F5344CB8AC3E}">
        <p14:creationId xmlns:p14="http://schemas.microsoft.com/office/powerpoint/2010/main" val="2601648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E705F9-03E9-644F-92AD-33D236859B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6054" y="2053749"/>
            <a:ext cx="5439383" cy="2737940"/>
          </a:xfrm>
        </p:spPr>
        <p:txBody>
          <a:bodyPr/>
          <a:lstStyle/>
          <a:p>
            <a:pPr marL="0" indent="0">
              <a:buNone/>
            </a:pPr>
            <a:r>
              <a:rPr lang="en-NL" sz="2400" dirty="0"/>
              <a:t>Introduction</a:t>
            </a:r>
          </a:p>
          <a:p>
            <a:pPr marL="0" indent="0">
              <a:buNone/>
            </a:pPr>
            <a:r>
              <a:rPr lang="en-NL" sz="2400" dirty="0"/>
              <a:t>Creation of the prototype</a:t>
            </a:r>
          </a:p>
          <a:p>
            <a:pPr marL="0" indent="0">
              <a:buNone/>
            </a:pPr>
            <a:r>
              <a:rPr lang="en-NL" sz="2400" dirty="0"/>
              <a:t>Testing</a:t>
            </a:r>
          </a:p>
          <a:p>
            <a:pPr marL="0" indent="0">
              <a:buNone/>
            </a:pPr>
            <a:r>
              <a:rPr lang="en-NL" sz="2400" dirty="0"/>
              <a:t>Results</a:t>
            </a:r>
          </a:p>
          <a:p>
            <a:pPr marL="0" indent="0">
              <a:buNone/>
            </a:pPr>
            <a:r>
              <a:rPr lang="en-GB" sz="2400" dirty="0"/>
              <a:t>Manual</a:t>
            </a:r>
          </a:p>
          <a:p>
            <a:pPr marL="0" indent="0">
              <a:buNone/>
            </a:pPr>
            <a:r>
              <a:rPr lang="en-GB" sz="2400" dirty="0"/>
              <a:t>Questions</a:t>
            </a:r>
            <a:endParaRPr lang="en-NL" sz="2400" dirty="0"/>
          </a:p>
          <a:p>
            <a:endParaRPr lang="en-NL" dirty="0"/>
          </a:p>
        </p:txBody>
      </p:sp>
      <p:pic>
        <p:nvPicPr>
          <p:cNvPr id="7" name="Picture 6" descr="A person riding on the back of a motorcycle&#10;&#10;Description automatically generated">
            <a:extLst>
              <a:ext uri="{FF2B5EF4-FFF2-40B4-BE49-F238E27FC236}">
                <a16:creationId xmlns:a16="http://schemas.microsoft.com/office/drawing/2014/main" id="{DD246E44-C7A1-0444-ABA3-68C7A66C7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0568"/>
            <a:ext cx="5439383" cy="35537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281987-83B8-2F41-8162-68F055785207}"/>
              </a:ext>
            </a:extLst>
          </p:cNvPr>
          <p:cNvSpPr/>
          <p:nvPr/>
        </p:nvSpPr>
        <p:spPr>
          <a:xfrm>
            <a:off x="5439383" y="1650568"/>
            <a:ext cx="1136515" cy="35443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0AFA8F-6BC1-5349-ADAD-99716DAA6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4230774" y="2998155"/>
            <a:ext cx="3553730" cy="858557"/>
          </a:xfrm>
        </p:spPr>
        <p:txBody>
          <a:bodyPr/>
          <a:lstStyle/>
          <a:p>
            <a:r>
              <a:rPr lang="en-NL" dirty="0">
                <a:solidFill>
                  <a:schemeClr val="bg1"/>
                </a:solidFill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1545300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336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6DBDEE-0C05-AC44-92AB-56C0C0780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6" b="8697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005812F-FDC0-BD4D-9363-162FF1FEEE0C}"/>
              </a:ext>
            </a:extLst>
          </p:cNvPr>
          <p:cNvSpPr/>
          <p:nvPr/>
        </p:nvSpPr>
        <p:spPr>
          <a:xfrm>
            <a:off x="3392175" y="1301928"/>
            <a:ext cx="3693150" cy="3553940"/>
          </a:xfrm>
          <a:prstGeom prst="rect">
            <a:avLst/>
          </a:prstGeom>
          <a:solidFill>
            <a:srgbClr val="000000">
              <a:alpha val="5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F55C8AB-37D9-D547-AB85-9669AD03EC82}"/>
              </a:ext>
            </a:extLst>
          </p:cNvPr>
          <p:cNvSpPr txBox="1">
            <a:spLocks/>
          </p:cNvSpPr>
          <p:nvPr/>
        </p:nvSpPr>
        <p:spPr>
          <a:xfrm>
            <a:off x="4366133" y="4238019"/>
            <a:ext cx="3553730" cy="10027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NL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29882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otorcycle parked on the side of a building&#10;&#10;Description automatically generated">
            <a:extLst>
              <a:ext uri="{FF2B5EF4-FFF2-40B4-BE49-F238E27FC236}">
                <a16:creationId xmlns:a16="http://schemas.microsoft.com/office/drawing/2014/main" id="{CAF70A80-7D54-D94C-AF67-1768E1062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7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2BC224-CBD0-E040-92EA-DC7340C97901}"/>
              </a:ext>
            </a:extLst>
          </p:cNvPr>
          <p:cNvSpPr/>
          <p:nvPr/>
        </p:nvSpPr>
        <p:spPr>
          <a:xfrm>
            <a:off x="8679051" y="0"/>
            <a:ext cx="3512949" cy="68580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2D87169-0736-CE41-86B2-DADF9C4BBD67}"/>
              </a:ext>
            </a:extLst>
          </p:cNvPr>
          <p:cNvSpPr txBox="1">
            <a:spLocks/>
          </p:cNvSpPr>
          <p:nvPr/>
        </p:nvSpPr>
        <p:spPr>
          <a:xfrm>
            <a:off x="9546692" y="4238019"/>
            <a:ext cx="3553730" cy="165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11500" b="1" dirty="0">
                <a:solidFill>
                  <a:schemeClr val="bg1"/>
                </a:solidFill>
              </a:rPr>
              <a:t>01.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5812F-FDC0-BD4D-9363-162FF1FEEE0C}"/>
              </a:ext>
            </a:extLst>
          </p:cNvPr>
          <p:cNvSpPr/>
          <p:nvPr/>
        </p:nvSpPr>
        <p:spPr>
          <a:xfrm>
            <a:off x="4366133" y="1509747"/>
            <a:ext cx="3693150" cy="3553940"/>
          </a:xfrm>
          <a:prstGeom prst="rect">
            <a:avLst/>
          </a:prstGeom>
          <a:solidFill>
            <a:srgbClr val="000000">
              <a:alpha val="5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F55C8AB-37D9-D547-AB85-9669AD03EC82}"/>
              </a:ext>
            </a:extLst>
          </p:cNvPr>
          <p:cNvSpPr txBox="1">
            <a:spLocks/>
          </p:cNvSpPr>
          <p:nvPr/>
        </p:nvSpPr>
        <p:spPr>
          <a:xfrm>
            <a:off x="4184542" y="4357362"/>
            <a:ext cx="3874741" cy="26432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NL" dirty="0">
                <a:solidFill>
                  <a:schemeClr val="bg1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605779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393210-B275-6A41-9AC9-B98FA1180B63}"/>
              </a:ext>
            </a:extLst>
          </p:cNvPr>
          <p:cNvSpPr/>
          <p:nvPr/>
        </p:nvSpPr>
        <p:spPr>
          <a:xfrm>
            <a:off x="3037899" y="3191623"/>
            <a:ext cx="1672647" cy="1467663"/>
          </a:xfrm>
          <a:prstGeom prst="rect">
            <a:avLst/>
          </a:prstGeom>
          <a:solidFill>
            <a:schemeClr val="tx1">
              <a:alpha val="52157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8DC1A-962D-0546-9847-7C6BCAB30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0546" y="1870168"/>
            <a:ext cx="7470774" cy="3117663"/>
          </a:xfrm>
        </p:spPr>
        <p:txBody>
          <a:bodyPr>
            <a:normAutofit/>
          </a:bodyPr>
          <a:lstStyle/>
          <a:p>
            <a:r>
              <a:rPr lang="en-US" sz="2000" dirty="0"/>
              <a:t>REV’IT!</a:t>
            </a:r>
          </a:p>
          <a:p>
            <a:r>
              <a:rPr lang="en-US" sz="2000" dirty="0"/>
              <a:t>Saxion University of Applied Science Enschede</a:t>
            </a:r>
          </a:p>
          <a:p>
            <a:r>
              <a:rPr lang="en-US" sz="2000" dirty="0"/>
              <a:t>Electrical Engineering and Fashion &amp; Textile Technologies</a:t>
            </a:r>
          </a:p>
          <a:p>
            <a:r>
              <a:rPr lang="en-US" sz="2000" dirty="0"/>
              <a:t>Comfort and safety</a:t>
            </a:r>
          </a:p>
          <a:p>
            <a:r>
              <a:rPr lang="en-US" sz="2000" dirty="0"/>
              <a:t>Create a testing device which can determine the breathability of a fabric by measuring the weight of the cup, the temperature and the humidity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31C226B-E01D-C84E-B2A6-C1C335B35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959" y="2256982"/>
            <a:ext cx="3240688" cy="166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53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974D87-5463-5B45-9972-694828164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2BC224-CBD0-E040-92EA-DC7340C97901}"/>
              </a:ext>
            </a:extLst>
          </p:cNvPr>
          <p:cNvSpPr/>
          <p:nvPr/>
        </p:nvSpPr>
        <p:spPr>
          <a:xfrm>
            <a:off x="8679051" y="0"/>
            <a:ext cx="3512949" cy="68580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12D87169-0736-CE41-86B2-DADF9C4BBD67}"/>
              </a:ext>
            </a:extLst>
          </p:cNvPr>
          <p:cNvSpPr txBox="1">
            <a:spLocks/>
          </p:cNvSpPr>
          <p:nvPr/>
        </p:nvSpPr>
        <p:spPr>
          <a:xfrm>
            <a:off x="9546692" y="4238019"/>
            <a:ext cx="3553730" cy="1651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L" sz="11500" b="1" dirty="0">
                <a:solidFill>
                  <a:schemeClr val="bg1"/>
                </a:solidFill>
              </a:rPr>
              <a:t>02.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05812F-FDC0-BD4D-9363-162FF1FEEE0C}"/>
              </a:ext>
            </a:extLst>
          </p:cNvPr>
          <p:cNvSpPr/>
          <p:nvPr/>
        </p:nvSpPr>
        <p:spPr>
          <a:xfrm>
            <a:off x="4366133" y="1509747"/>
            <a:ext cx="3693150" cy="3553940"/>
          </a:xfrm>
          <a:prstGeom prst="rect">
            <a:avLst/>
          </a:prstGeom>
          <a:solidFill>
            <a:srgbClr val="000000">
              <a:alpha val="52157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4F55C8AB-37D9-D547-AB85-9669AD03EC82}"/>
              </a:ext>
            </a:extLst>
          </p:cNvPr>
          <p:cNvSpPr txBox="1">
            <a:spLocks/>
          </p:cNvSpPr>
          <p:nvPr/>
        </p:nvSpPr>
        <p:spPr>
          <a:xfrm>
            <a:off x="4443561" y="3071003"/>
            <a:ext cx="3553730" cy="26432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NL" dirty="0">
                <a:solidFill>
                  <a:schemeClr val="bg1"/>
                </a:solidFill>
              </a:rPr>
              <a:t>CREATION </a:t>
            </a:r>
          </a:p>
          <a:p>
            <a:pPr algn="r"/>
            <a:r>
              <a:rPr lang="en-NL" dirty="0">
                <a:solidFill>
                  <a:schemeClr val="bg1"/>
                </a:solidFill>
              </a:rPr>
              <a:t>OF THE PROTOTYPE</a:t>
            </a:r>
          </a:p>
        </p:txBody>
      </p:sp>
    </p:spTree>
    <p:extLst>
      <p:ext uri="{BB962C8B-B14F-4D97-AF65-F5344CB8AC3E}">
        <p14:creationId xmlns:p14="http://schemas.microsoft.com/office/powerpoint/2010/main" val="828558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6C6D6C6-531B-AC4E-BBD0-8C0DC97D75F8}"/>
              </a:ext>
            </a:extLst>
          </p:cNvPr>
          <p:cNvSpPr/>
          <p:nvPr/>
        </p:nvSpPr>
        <p:spPr>
          <a:xfrm>
            <a:off x="1" y="0"/>
            <a:ext cx="12192000" cy="34290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8" name="Picture 1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D0D1F29-57DB-7C44-84ED-9CC7367AE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482" y="2210999"/>
            <a:ext cx="2518203" cy="1816771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80DF72-B68C-7340-B24A-9B1976DFB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8391" y="2209515"/>
            <a:ext cx="2532831" cy="1819737"/>
          </a:xfrm>
          <a:prstGeom prst="rect">
            <a:avLst/>
          </a:prstGeom>
        </p:spPr>
      </p:pic>
      <p:pic>
        <p:nvPicPr>
          <p:cNvPr id="11" name="Picture 10" descr="A picture containing table, cup, indoor, coffee&#10;&#10;Description automatically generated">
            <a:extLst>
              <a:ext uri="{FF2B5EF4-FFF2-40B4-BE49-F238E27FC236}">
                <a16:creationId xmlns:a16="http://schemas.microsoft.com/office/drawing/2014/main" id="{971E77D7-B436-0A4C-907F-C4B06CB6C9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611" b="40494"/>
          <a:stretch/>
        </p:blipFill>
        <p:spPr>
          <a:xfrm>
            <a:off x="3614275" y="2210999"/>
            <a:ext cx="2698501" cy="1819737"/>
          </a:xfrm>
          <a:prstGeom prst="rect">
            <a:avLst/>
          </a:prstGeom>
        </p:spPr>
      </p:pic>
      <p:pic>
        <p:nvPicPr>
          <p:cNvPr id="12" name="Picture 11" descr="A picture containing indoor, table, cup, coffee&#10;&#10;Description automatically generated">
            <a:extLst>
              <a:ext uri="{FF2B5EF4-FFF2-40B4-BE49-F238E27FC236}">
                <a16:creationId xmlns:a16="http://schemas.microsoft.com/office/drawing/2014/main" id="{79902968-C031-D847-A488-BF120056EA6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791"/>
          <a:stretch/>
        </p:blipFill>
        <p:spPr>
          <a:xfrm>
            <a:off x="347486" y="2201742"/>
            <a:ext cx="3083083" cy="181973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C0A38A2A-9A1B-DF4D-8E27-79A2C971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669"/>
            <a:ext cx="10515600" cy="8585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RECREATION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3015FB23-AA3C-994F-96B1-DA0136D7C7E1}"/>
              </a:ext>
            </a:extLst>
          </p:cNvPr>
          <p:cNvSpPr txBox="1">
            <a:spLocks/>
          </p:cNvSpPr>
          <p:nvPr/>
        </p:nvSpPr>
        <p:spPr>
          <a:xfrm>
            <a:off x="525955" y="4356692"/>
            <a:ext cx="2726144" cy="1007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b="1" dirty="0"/>
              <a:t>Recreated rings</a:t>
            </a:r>
          </a:p>
          <a:p>
            <a:pPr marL="0" indent="0" algn="ctr">
              <a:buNone/>
            </a:pPr>
            <a:r>
              <a:rPr lang="en-GB" sz="1700" dirty="0"/>
              <a:t>Laser cut foam and paper rings</a:t>
            </a:r>
            <a:endParaRPr lang="en-NL" sz="1700" dirty="0"/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7A4660D2-DE13-6A40-A28A-00BE45478732}"/>
              </a:ext>
            </a:extLst>
          </p:cNvPr>
          <p:cNvSpPr txBox="1">
            <a:spLocks/>
          </p:cNvSpPr>
          <p:nvPr/>
        </p:nvSpPr>
        <p:spPr>
          <a:xfrm>
            <a:off x="3586633" y="4356692"/>
            <a:ext cx="2726144" cy="1007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b="1" dirty="0"/>
              <a:t>Recreated cup</a:t>
            </a:r>
          </a:p>
          <a:p>
            <a:pPr marL="0" indent="0" algn="ctr">
              <a:buNone/>
            </a:pPr>
            <a:r>
              <a:rPr lang="en-GB" sz="1700" dirty="0"/>
              <a:t>Aluminium cup</a:t>
            </a:r>
            <a:endParaRPr lang="en-NL" sz="1700" dirty="0"/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8C1657BA-8633-BB43-B6FD-BE3C3ED4F9C9}"/>
              </a:ext>
            </a:extLst>
          </p:cNvPr>
          <p:cNvSpPr txBox="1">
            <a:spLocks/>
          </p:cNvSpPr>
          <p:nvPr/>
        </p:nvSpPr>
        <p:spPr>
          <a:xfrm>
            <a:off x="6438321" y="4356692"/>
            <a:ext cx="2726144" cy="10070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900" b="1" dirty="0"/>
              <a:t>Technical drawing cup ring </a:t>
            </a:r>
          </a:p>
          <a:p>
            <a:pPr marL="0" indent="0" algn="ctr">
              <a:buNone/>
            </a:pPr>
            <a:r>
              <a:rPr lang="en-GB" sz="1800" dirty="0"/>
              <a:t>Recreated aluminium cup ring</a:t>
            </a:r>
            <a:endParaRPr lang="en-NL" sz="1800" dirty="0"/>
          </a:p>
        </p:txBody>
      </p:sp>
      <p:sp>
        <p:nvSpPr>
          <p:cNvPr id="22" name="Content Placeholder 4">
            <a:extLst>
              <a:ext uri="{FF2B5EF4-FFF2-40B4-BE49-F238E27FC236}">
                <a16:creationId xmlns:a16="http://schemas.microsoft.com/office/drawing/2014/main" id="{1EEA9D0D-D45B-384A-A99D-57FA1D6497D2}"/>
              </a:ext>
            </a:extLst>
          </p:cNvPr>
          <p:cNvSpPr txBox="1">
            <a:spLocks/>
          </p:cNvSpPr>
          <p:nvPr/>
        </p:nvSpPr>
        <p:spPr>
          <a:xfrm>
            <a:off x="9181521" y="4356692"/>
            <a:ext cx="2726144" cy="1007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venir Book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1800" b="1" dirty="0"/>
              <a:t>Technical drawing cup </a:t>
            </a:r>
          </a:p>
          <a:p>
            <a:pPr marL="0" indent="0" algn="ctr">
              <a:buNone/>
            </a:pPr>
            <a:r>
              <a:rPr lang="en-GB" sz="1800" dirty="0"/>
              <a:t>Recreated aluminium cup </a:t>
            </a:r>
            <a:endParaRPr lang="en-NL" sz="1800" dirty="0"/>
          </a:p>
        </p:txBody>
      </p:sp>
    </p:spTree>
    <p:extLst>
      <p:ext uri="{BB962C8B-B14F-4D97-AF65-F5344CB8AC3E}">
        <p14:creationId xmlns:p14="http://schemas.microsoft.com/office/powerpoint/2010/main" val="2324184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4965F5-0BDC-BF4D-8064-372C678C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B0B275-4DEE-C847-92B4-E25C18EA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03697" y="4114874"/>
            <a:ext cx="10515600" cy="858557"/>
          </a:xfrm>
        </p:spPr>
        <p:txBody>
          <a:bodyPr/>
          <a:lstStyle/>
          <a:p>
            <a:r>
              <a:rPr lang="en-NL" dirty="0"/>
              <a:t>SENSORS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97725DC3-20BA-4E48-B5C5-1C2BECD3D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956" y="1207910"/>
            <a:ext cx="2444750" cy="1924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90114B-EB83-C84D-BD5B-7FF8F696D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740" y="3938337"/>
            <a:ext cx="1764551" cy="13351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DBB468-733E-BC49-BB13-98CEA72AD638}"/>
              </a:ext>
            </a:extLst>
          </p:cNvPr>
          <p:cNvSpPr/>
          <p:nvPr/>
        </p:nvSpPr>
        <p:spPr>
          <a:xfrm>
            <a:off x="460953" y="1543614"/>
            <a:ext cx="3693150" cy="3553940"/>
          </a:xfrm>
          <a:prstGeom prst="rect">
            <a:avLst/>
          </a:prstGeom>
          <a:solidFill>
            <a:schemeClr val="tx1">
              <a:alpha val="52157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9" descr="image">
            <a:extLst>
              <a:ext uri="{FF2B5EF4-FFF2-40B4-BE49-F238E27FC236}">
                <a16:creationId xmlns:a16="http://schemas.microsoft.com/office/drawing/2014/main" id="{0D09DE41-C1F6-E045-B4B3-04A15DFFF79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165" y="3161344"/>
            <a:ext cx="2134951" cy="153993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50BD057F-C0CB-7445-9C12-62ECAD90C077}"/>
              </a:ext>
            </a:extLst>
          </p:cNvPr>
          <p:cNvSpPr/>
          <p:nvPr/>
        </p:nvSpPr>
        <p:spPr>
          <a:xfrm>
            <a:off x="6231561" y="2571046"/>
            <a:ext cx="2673927" cy="255974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76E33FC-BC5D-9D48-8B32-4B7DFC436B26}"/>
              </a:ext>
            </a:extLst>
          </p:cNvPr>
          <p:cNvSpPr/>
          <p:nvPr/>
        </p:nvSpPr>
        <p:spPr>
          <a:xfrm>
            <a:off x="8751020" y="622238"/>
            <a:ext cx="3145749" cy="301142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D034C2F-B0DF-EE45-B060-3EFF2EF697EE}"/>
              </a:ext>
            </a:extLst>
          </p:cNvPr>
          <p:cNvSpPr/>
          <p:nvPr/>
        </p:nvSpPr>
        <p:spPr>
          <a:xfrm>
            <a:off x="9016425" y="3757344"/>
            <a:ext cx="1772866" cy="16971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88057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267ABA9-4825-B14D-B76D-E70197B6436F}"/>
              </a:ext>
            </a:extLst>
          </p:cNvPr>
          <p:cNvSpPr/>
          <p:nvPr/>
        </p:nvSpPr>
        <p:spPr>
          <a:xfrm>
            <a:off x="4468230" y="3145923"/>
            <a:ext cx="1544393" cy="1509206"/>
          </a:xfrm>
          <a:prstGeom prst="rect">
            <a:avLst/>
          </a:prstGeom>
          <a:solidFill>
            <a:schemeClr val="tx1">
              <a:alpha val="52157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F5C6CD5-3B57-6944-910C-1566712ED6B4}"/>
              </a:ext>
            </a:extLst>
          </p:cNvPr>
          <p:cNvSpPr/>
          <p:nvPr/>
        </p:nvSpPr>
        <p:spPr>
          <a:xfrm>
            <a:off x="7341528" y="3145923"/>
            <a:ext cx="1544393" cy="1509206"/>
          </a:xfrm>
          <a:prstGeom prst="rect">
            <a:avLst/>
          </a:prstGeom>
          <a:solidFill>
            <a:schemeClr val="tx1">
              <a:alpha val="52157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55C4100-61B3-4B44-A290-A975542BE059}"/>
              </a:ext>
            </a:extLst>
          </p:cNvPr>
          <p:cNvSpPr/>
          <p:nvPr/>
        </p:nvSpPr>
        <p:spPr>
          <a:xfrm>
            <a:off x="10214826" y="3145923"/>
            <a:ext cx="1544393" cy="1509206"/>
          </a:xfrm>
          <a:prstGeom prst="rect">
            <a:avLst/>
          </a:prstGeom>
          <a:solidFill>
            <a:schemeClr val="tx1">
              <a:alpha val="52157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5029413-8D2A-964E-8ABA-ADB301834567}"/>
              </a:ext>
            </a:extLst>
          </p:cNvPr>
          <p:cNvSpPr/>
          <p:nvPr/>
        </p:nvSpPr>
        <p:spPr>
          <a:xfrm>
            <a:off x="1594932" y="3145923"/>
            <a:ext cx="1544393" cy="1509206"/>
          </a:xfrm>
          <a:prstGeom prst="rect">
            <a:avLst/>
          </a:prstGeom>
          <a:solidFill>
            <a:schemeClr val="tx1">
              <a:alpha val="52157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1DAE3D61-C841-EB40-B6D8-09A2BCBCE03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628" y="2089664"/>
            <a:ext cx="2068344" cy="20182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72B46C-4C74-DB41-8356-BBCE859ED170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3"/>
          <a:stretch/>
        </p:blipFill>
        <p:spPr>
          <a:xfrm>
            <a:off x="579515" y="2089665"/>
            <a:ext cx="2068345" cy="2018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5BD42A-5FF9-2F4F-A24E-A102110F7039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3"/>
          <a:stretch/>
        </p:blipFill>
        <p:spPr>
          <a:xfrm>
            <a:off x="6321739" y="2089663"/>
            <a:ext cx="2068345" cy="20182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02A784-4564-BE40-B5E3-184FBFBD5780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0" r="9340"/>
          <a:stretch/>
        </p:blipFill>
        <p:spPr>
          <a:xfrm>
            <a:off x="9183188" y="2089664"/>
            <a:ext cx="2068345" cy="20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12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0">
        <p:fade/>
      </p:transition>
    </mc:Choice>
    <mc:Fallback>
      <p:transition spd="med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34B5B8-E34C-4741-B97B-1796FF3CE9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57" t="2595" r="5794"/>
          <a:stretch/>
        </p:blipFill>
        <p:spPr>
          <a:xfrm>
            <a:off x="0" y="2229367"/>
            <a:ext cx="4887131" cy="2697954"/>
          </a:xfrm>
          <a:prstGeom prst="rect">
            <a:avLst/>
          </a:prstGeom>
        </p:spPr>
      </p:pic>
      <p:pic>
        <p:nvPicPr>
          <p:cNvPr id="6" name="Picture 5" descr="A picture containing indoor, cup, coffee, small&#10;&#10;Description automatically generated">
            <a:extLst>
              <a:ext uri="{FF2B5EF4-FFF2-40B4-BE49-F238E27FC236}">
                <a16:creationId xmlns:a16="http://schemas.microsoft.com/office/drawing/2014/main" id="{1F251734-2E18-1E43-A946-3B012650E7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80" b="3121"/>
          <a:stretch/>
        </p:blipFill>
        <p:spPr>
          <a:xfrm>
            <a:off x="4887131" y="2229366"/>
            <a:ext cx="4149548" cy="26979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0D9B90-C905-A94B-9586-19EE96D868E2}"/>
              </a:ext>
            </a:extLst>
          </p:cNvPr>
          <p:cNvSpPr/>
          <p:nvPr/>
        </p:nvSpPr>
        <p:spPr>
          <a:xfrm>
            <a:off x="9036679" y="2229366"/>
            <a:ext cx="3155321" cy="2697955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812D5F1-9AFC-CC45-AF72-02A9835FD2AB}"/>
              </a:ext>
            </a:extLst>
          </p:cNvPr>
          <p:cNvSpPr txBox="1">
            <a:spLocks/>
          </p:cNvSpPr>
          <p:nvPr/>
        </p:nvSpPr>
        <p:spPr>
          <a:xfrm>
            <a:off x="8475165" y="3578343"/>
            <a:ext cx="3553730" cy="264322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NL" dirty="0">
                <a:solidFill>
                  <a:schemeClr val="bg1"/>
                </a:solidFill>
              </a:rPr>
              <a:t>3D</a:t>
            </a:r>
          </a:p>
          <a:p>
            <a:pPr algn="r"/>
            <a:r>
              <a:rPr lang="en-NL" dirty="0">
                <a:solidFill>
                  <a:schemeClr val="bg1"/>
                </a:solidFill>
              </a:rPr>
              <a:t>VIEW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7FE246D-F64D-A246-AB34-FCEA0EF13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76" y="977718"/>
            <a:ext cx="10515600" cy="858557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EXPECTED VIEW PROTOTYPE</a:t>
            </a:r>
          </a:p>
        </p:txBody>
      </p:sp>
    </p:spTree>
    <p:extLst>
      <p:ext uri="{BB962C8B-B14F-4D97-AF65-F5344CB8AC3E}">
        <p14:creationId xmlns:p14="http://schemas.microsoft.com/office/powerpoint/2010/main" val="751378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161</Words>
  <Application>Microsoft Macintosh PowerPoint</Application>
  <PresentationFormat>Widescreen</PresentationFormat>
  <Paragraphs>68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Book</vt:lpstr>
      <vt:lpstr>Calibri</vt:lpstr>
      <vt:lpstr>Calibri Light</vt:lpstr>
      <vt:lpstr>Custom Design</vt:lpstr>
      <vt:lpstr>PowerPoint Presentation</vt:lpstr>
      <vt:lpstr>CONTENT</vt:lpstr>
      <vt:lpstr>PowerPoint Presentation</vt:lpstr>
      <vt:lpstr>PowerPoint Presentation</vt:lpstr>
      <vt:lpstr>PowerPoint Presentation</vt:lpstr>
      <vt:lpstr>RECREATION</vt:lpstr>
      <vt:lpstr>SENSORS</vt:lpstr>
      <vt:lpstr>PowerPoint Presentation</vt:lpstr>
      <vt:lpstr>EXPECTED VIEW PROTOTYPE</vt:lpstr>
      <vt:lpstr>PROTOTYPE</vt:lpstr>
      <vt:lpstr>MANUFACTURE</vt:lpstr>
      <vt:lpstr>HERAEUS B 5028 </vt:lpstr>
      <vt:lpstr>SOFTWARE</vt:lpstr>
      <vt:lpstr>PowerPoint Presentation</vt:lpstr>
      <vt:lpstr>PowerPoint Presentation</vt:lpstr>
      <vt:lpstr>PowerPoint Presentation</vt:lpstr>
      <vt:lpstr>PowerPoint Presentation</vt:lpstr>
      <vt:lpstr>FINAL PROTOTYPE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Femke Visser</dc:creator>
  <cp:lastModifiedBy>Femke Visser</cp:lastModifiedBy>
  <cp:revision>53</cp:revision>
  <dcterms:created xsi:type="dcterms:W3CDTF">2020-01-20T17:29:13Z</dcterms:created>
  <dcterms:modified xsi:type="dcterms:W3CDTF">2020-01-20T19:11:35Z</dcterms:modified>
</cp:coreProperties>
</file>